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67" r:id="rId3"/>
    <p:sldId id="345" r:id="rId4"/>
    <p:sldId id="312" r:id="rId5"/>
    <p:sldId id="360" r:id="rId6"/>
    <p:sldId id="358" r:id="rId7"/>
    <p:sldId id="364" r:id="rId8"/>
    <p:sldId id="361" r:id="rId9"/>
    <p:sldId id="311" r:id="rId10"/>
    <p:sldId id="295" r:id="rId11"/>
    <p:sldId id="305" r:id="rId12"/>
    <p:sldId id="296" r:id="rId13"/>
    <p:sldId id="322" r:id="rId14"/>
    <p:sldId id="325" r:id="rId15"/>
    <p:sldId id="332" r:id="rId16"/>
    <p:sldId id="333" r:id="rId17"/>
    <p:sldId id="334" r:id="rId18"/>
    <p:sldId id="335" r:id="rId19"/>
    <p:sldId id="336" r:id="rId20"/>
    <p:sldId id="337" r:id="rId21"/>
    <p:sldId id="339" r:id="rId22"/>
    <p:sldId id="341" r:id="rId23"/>
    <p:sldId id="346" r:id="rId24"/>
    <p:sldId id="316" r:id="rId25"/>
    <p:sldId id="362" r:id="rId26"/>
    <p:sldId id="289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100"/>
    <a:srgbClr val="FD0100"/>
    <a:srgbClr val="34A801"/>
    <a:srgbClr val="FE6D02"/>
    <a:srgbClr val="FFCC99"/>
    <a:srgbClr val="CC9900"/>
    <a:srgbClr val="FF9900"/>
    <a:srgbClr val="00B0F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1576" autoAdjust="0"/>
  </p:normalViewPr>
  <p:slideViewPr>
    <p:cSldViewPr snapToGrid="0">
      <p:cViewPr varScale="1">
        <p:scale>
          <a:sx n="106" d="100"/>
          <a:sy n="106" d="100"/>
        </p:scale>
        <p:origin x="739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96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80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52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9755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997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232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5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52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7" y="87598"/>
            <a:ext cx="8542867" cy="1919001"/>
          </a:xfrm>
        </p:spPr>
        <p:txBody>
          <a:bodyPr>
            <a:no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dirty="0" smtClean="0">
                <a:solidFill>
                  <a:schemeClr val="tx1"/>
                </a:solidFill>
              </a:rPr>
              <a:t>Systematic conservation planning in </a:t>
            </a:r>
            <a:r>
              <a:rPr lang="en-AU" sz="4000" dirty="0">
                <a:solidFill>
                  <a:schemeClr val="bg1"/>
                </a:solidFill>
              </a:rPr>
              <a:t>R </a:t>
            </a:r>
            <a:r>
              <a:rPr lang="en-AU" sz="4000" dirty="0" err="1">
                <a:solidFill>
                  <a:schemeClr val="bg1"/>
                </a:solidFill>
              </a:rPr>
              <a:t>R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Richard Schuster &amp; Jeffrey </a:t>
            </a:r>
            <a:r>
              <a:rPr lang="en-AU" sz="3600" dirty="0" smtClean="0">
                <a:solidFill>
                  <a:schemeClr val="tx1"/>
                </a:solidFill>
              </a:rPr>
              <a:t>Hanson</a:t>
            </a:r>
            <a:endParaRPr lang="en-AU" sz="3600" dirty="0">
              <a:solidFill>
                <a:schemeClr val="tx1"/>
              </a:solidFill>
            </a:endParaRPr>
          </a:p>
          <a:p>
            <a:endParaRPr lang="en-AU" sz="36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88805"/>
            <a:ext cx="5694224" cy="523220"/>
            <a:chOff x="259155" y="4479765"/>
            <a:chExt cx="5694224" cy="523220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522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j</a:t>
              </a:r>
              <a:r>
                <a:rPr lang="en-AU" sz="2800" dirty="0" smtClean="0"/>
                <a:t>effrey.hanson@uqconnect.edu.au</a:t>
              </a:r>
              <a:endParaRPr lang="en-AU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8301" y="4488805"/>
            <a:ext cx="2422670" cy="523220"/>
            <a:chOff x="6059800" y="6034020"/>
            <a:chExt cx="2422670" cy="69762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985287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prioritizr.net</a:t>
              </a:r>
              <a:endParaRPr lang="en-AU" sz="2800" dirty="0"/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94" y="1140233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2" y="1981734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205979"/>
            <a:ext cx="4470400" cy="857250"/>
          </a:xfrm>
        </p:spPr>
        <p:txBody>
          <a:bodyPr/>
          <a:lstStyle/>
          <a:p>
            <a:r>
              <a:rPr lang="en-AU" dirty="0" smtClean="0"/>
              <a:t>Decision type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530352"/>
            <a:ext cx="4470400" cy="3092448"/>
          </a:xfrm>
        </p:spPr>
        <p:txBody>
          <a:bodyPr>
            <a:normAutofit/>
          </a:bodyPr>
          <a:lstStyle/>
          <a:p>
            <a:r>
              <a:rPr lang="en-AU" dirty="0" smtClean="0"/>
              <a:t>Protect or not?</a:t>
            </a:r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Different amounts?</a:t>
            </a:r>
          </a:p>
          <a:p>
            <a:endParaRPr lang="en-AU" dirty="0"/>
          </a:p>
          <a:p>
            <a:r>
              <a:rPr lang="en-AU" dirty="0" smtClean="0"/>
              <a:t>Multiple actions?</a:t>
            </a:r>
            <a:endParaRPr lang="en-AU" dirty="0"/>
          </a:p>
        </p:txBody>
      </p:sp>
      <p:pic>
        <p:nvPicPr>
          <p:cNvPr id="6154" name="Picture 10" descr="Ethiopian Satellite Map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40315" r="64463" b="30990"/>
          <a:stretch/>
        </p:blipFill>
        <p:spPr bwMode="auto">
          <a:xfrm>
            <a:off x="4876799" y="820871"/>
            <a:ext cx="4076701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5682" y="1063229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787215" y="3635841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5667374" y="3204041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284508" y="1460140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47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69764" y="1506468"/>
            <a:ext cx="2941585" cy="1730344"/>
            <a:chOff x="693892" y="1170501"/>
            <a:chExt cx="2941585" cy="1730344"/>
          </a:xfrm>
        </p:grpSpPr>
        <p:sp>
          <p:nvSpPr>
            <p:cNvPr id="5" name="Rectangle 4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2056" name="Picture 8" descr="Image result for gurob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Solver</a:t>
            </a:r>
            <a:endParaRPr lang="en-AU" dirty="0"/>
          </a:p>
        </p:txBody>
      </p: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680051"/>
            <a:ext cx="35528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pl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" y="3333135"/>
            <a:ext cx="1731976" cy="13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80x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97" y="636777"/>
            <a:ext cx="1306461" cy="13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23" y="404489"/>
            <a:ext cx="1544578" cy="1538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0400" y="34719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8800" y="2137608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88" y="4942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375" y="20290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5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274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628" y="1371791"/>
            <a:ext cx="629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AU" sz="4000" dirty="0" smtClean="0"/>
              <a:t>Design your </a:t>
            </a:r>
            <a:r>
              <a:rPr lang="en-AU" sz="4000" dirty="0"/>
              <a:t> </a:t>
            </a:r>
            <a:r>
              <a:rPr lang="en-AU" sz="4000" dirty="0" smtClean="0"/>
              <a:t>problem</a:t>
            </a:r>
            <a:endParaRPr lang="en-AU" sz="4000" dirty="0"/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 smtClean="0"/>
              <a:t>Find optimal solutions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 smtClean="0"/>
              <a:t>Ideally, fast!</a:t>
            </a:r>
            <a:endParaRPr lang="en-AU" sz="4000" dirty="0" smtClean="0"/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2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&lt;- 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pu’s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feat’s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(….) 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add_boundary_penalties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(….) 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add_rsymphony_solver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</a:t>
            </a:r>
            <a:r>
              <a:rPr lang="en-AU" sz="2800" dirty="0" smtClean="0"/>
              <a:t>ode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39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Study area: Tasmania, Australia</a:t>
            </a:r>
          </a:p>
          <a:p>
            <a:endParaRPr lang="en-AU" sz="2800" dirty="0"/>
          </a:p>
          <a:p>
            <a:r>
              <a:rPr lang="en-AU" sz="2800" dirty="0" smtClean="0"/>
              <a:t>Planning units: 1130 hexagons </a:t>
            </a:r>
          </a:p>
          <a:p>
            <a:endParaRPr lang="en-AU" sz="2800" dirty="0"/>
          </a:p>
          <a:p>
            <a:r>
              <a:rPr lang="en-AU" sz="2800" dirty="0" smtClean="0"/>
              <a:t>Features: 63 vegetation types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525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8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874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4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612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6085620" y="1338215"/>
            <a:ext cx="2921580" cy="3248186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1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89677" y="14487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Joe </a:t>
            </a:r>
            <a:r>
              <a:rPr lang="en-AU" sz="2800" dirty="0" smtClean="0"/>
              <a:t>Bennett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Peter </a:t>
            </a:r>
            <a:r>
              <a:rPr lang="en-AU" sz="2800" dirty="0" err="1" smtClean="0"/>
              <a:t>Arcese</a:t>
            </a:r>
            <a:endParaRPr lang="en-AU" sz="2800" dirty="0" smtClean="0"/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Hugh </a:t>
            </a:r>
            <a:r>
              <a:rPr lang="en-AU" sz="2800" dirty="0" smtClean="0"/>
              <a:t>Possingham</a:t>
            </a:r>
            <a:endParaRPr lang="en-AU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72177" y="1448719"/>
            <a:ext cx="3945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Matt </a:t>
            </a:r>
            <a:r>
              <a:rPr lang="en-AU" sz="2800" dirty="0" smtClean="0"/>
              <a:t>Strimas-Mackey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Nina Morrell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Matt </a:t>
            </a:r>
            <a:r>
              <a:rPr lang="en-AU" sz="2800" dirty="0" smtClean="0"/>
              <a:t>Watts</a:t>
            </a:r>
            <a:endParaRPr lang="en-AU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 smtClean="0"/>
              <a:t>Acknowledgements</a:t>
            </a:r>
            <a:endParaRPr lang="en-AU" dirty="0"/>
          </a:p>
        </p:txBody>
      </p:sp>
      <p:pic>
        <p:nvPicPr>
          <p:cNvPr id="10246" name="Picture 6" descr="http://strimas.com/img/ava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76" y="1478893"/>
            <a:ext cx="688176" cy="6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peter-arcese-lab.sites.olt.ubc.ca/files/2010/09/Nina_morrell-e147372727739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2" y="2252527"/>
            <a:ext cx="685365" cy="79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marxan.net/downloads/uq_marxan_web_2/Matt_Watts_phot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76" y="3073947"/>
            <a:ext cx="544377" cy="7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forestry-profiles.sites.olt.ubc.ca/files/2013/07/cropped-Peter-Arce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076" y="2232199"/>
            <a:ext cx="766363" cy="76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s://carleton.ca/biology/wp-content/uploads/joe-bennett-head-shot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84" y="1358152"/>
            <a:ext cx="633547" cy="8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04" y="3020215"/>
            <a:ext cx="775906" cy="77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6062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163201" y="1338213"/>
            <a:ext cx="2851200" cy="330559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506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606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 %&gt;%</a:t>
            </a:r>
          </a:p>
          <a:p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add_proportion_decisions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r="11867"/>
          <a:stretch/>
        </p:blipFill>
        <p:spPr>
          <a:xfrm>
            <a:off x="6083138" y="1338214"/>
            <a:ext cx="3009858" cy="293138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34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649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add_max_features_objective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(budget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add_proportion_decisions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</a:p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4" r="13892"/>
          <a:stretch/>
        </p:blipFill>
        <p:spPr>
          <a:xfrm>
            <a:off x="6420362" y="1338215"/>
            <a:ext cx="2682591" cy="270818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19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747218" y="1076072"/>
            <a:ext cx="3814827" cy="3558816"/>
            <a:chOff x="977675" y="1104010"/>
            <a:chExt cx="3814827" cy="3558816"/>
          </a:xfrm>
        </p:grpSpPr>
        <p:sp>
          <p:nvSpPr>
            <p:cNvPr id="2" name="TextBox 1"/>
            <p:cNvSpPr txBox="1"/>
            <p:nvPr/>
          </p:nvSpPr>
          <p:spPr>
            <a:xfrm>
              <a:off x="977675" y="1104010"/>
              <a:ext cx="3194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Objectives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add_max_features_objective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dd_max_phylo_objective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dd_max_utility_objective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dd_min_set_objective</a:t>
              </a:r>
              <a:endParaRPr lang="en-AU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7675" y="2908500"/>
              <a:ext cx="38148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Constraints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add_feature_contiguity_constraints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add_contiguity_constraints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add_locked_in_constraints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add_locked_out_constraints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add_neighbour_constraints</a:t>
              </a:r>
              <a:endParaRPr lang="en-AU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66711" y="1076072"/>
            <a:ext cx="3409075" cy="3586754"/>
            <a:chOff x="4734809" y="1076072"/>
            <a:chExt cx="3409075" cy="3586754"/>
          </a:xfrm>
        </p:grpSpPr>
        <p:sp>
          <p:nvSpPr>
            <p:cNvPr id="11" name="TextBox 10"/>
            <p:cNvSpPr txBox="1"/>
            <p:nvPr/>
          </p:nvSpPr>
          <p:spPr>
            <a:xfrm>
              <a:off x="4734809" y="1076072"/>
              <a:ext cx="30585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Penalties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dd_connectivity_penalties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dd_boundary_penalties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dd_feature_weights</a:t>
              </a:r>
              <a:endParaRPr lang="en-AU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4809" y="2262168"/>
              <a:ext cx="34090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Decisions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dd_bindary_decisions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dd_proportion_decisions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dd_semicontinuous_decisions</a:t>
              </a:r>
              <a:endParaRPr lang="en-AU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4809" y="3462497"/>
              <a:ext cx="27797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Solvers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dd_gurobi_solver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dd_lpysmphony_solver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dd_rsymphony_solver</a:t>
              </a:r>
              <a:endParaRPr lang="en-AU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3387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" y="1050906"/>
            <a:ext cx="9056871" cy="3197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690" y="4478400"/>
            <a:ext cx="8157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1.5 million planning units + 22,644 species: 76 minutes</a:t>
            </a:r>
            <a:endParaRPr lang="en-AU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3579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Find optimal solutions, ideally fast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27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Insert Richard’s slides here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89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855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815" y="-30226"/>
            <a:ext cx="6036252" cy="596463"/>
            <a:chOff x="217012" y="116632"/>
            <a:chExt cx="6036252" cy="795285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177508" cy="69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r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ichard.schuster@glel.carleton.ca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0815" y="1245601"/>
            <a:ext cx="2911027" cy="563832"/>
            <a:chOff x="211764" y="1168251"/>
            <a:chExt cx="2911027" cy="751774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0"/>
              <a:ext cx="2047035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p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rioritizr.net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0815" y="607688"/>
            <a:ext cx="6195461" cy="596462"/>
            <a:chOff x="217012" y="116632"/>
            <a:chExt cx="6195461" cy="795284"/>
          </a:xfrm>
        </p:grpSpPr>
        <p:pic>
          <p:nvPicPr>
            <p:cNvPr id="16" name="Picture 15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-105633" y="640590"/>
            <a:ext cx="92496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AU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$we</a:t>
            </a:r>
            <a:r>
              <a:rPr lang="en-AU" alt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AU" altLang="en-US" sz="5400" b="1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$manage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$areas </a:t>
            </a: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$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endParaRPr lang="en-AU" altLang="en-US" sz="5400" b="1" dirty="0" smtClean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$conservation</a:t>
            </a: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049"/>
          <p:cNvGrpSpPr/>
          <p:nvPr/>
        </p:nvGrpSpPr>
        <p:grpSpPr>
          <a:xfrm>
            <a:off x="2381853" y="822150"/>
            <a:ext cx="4380294" cy="3499200"/>
            <a:chOff x="4209306" y="1245600"/>
            <a:chExt cx="4380294" cy="3499200"/>
          </a:xfrm>
        </p:grpSpPr>
        <p:sp>
          <p:nvSpPr>
            <p:cNvPr id="4" name="Rectangle 3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62077" y="1522519"/>
              <a:ext cx="1204677" cy="1011929"/>
              <a:chOff x="6919200" y="1675539"/>
              <a:chExt cx="1204677" cy="101192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19200" y="1675539"/>
                <a:ext cx="1204677" cy="101192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272" y="1741422"/>
                <a:ext cx="470109" cy="470109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3169" y="1997442"/>
                <a:ext cx="512315" cy="512315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4426942" y="1508740"/>
              <a:ext cx="1037330" cy="871357"/>
              <a:chOff x="4951604" y="1540799"/>
              <a:chExt cx="1037330" cy="87135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51604" y="1540799"/>
                <a:ext cx="1037330" cy="87135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96532" y="1600083"/>
                <a:ext cx="449100" cy="4491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19526" y="1904275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708749" y="3653556"/>
              <a:ext cx="1098619" cy="935114"/>
              <a:chOff x="4996800" y="3060000"/>
              <a:chExt cx="1098619" cy="93511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996800" y="3060000"/>
                <a:ext cx="1098619" cy="93511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994" y="3221619"/>
                <a:ext cx="685350" cy="685350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2048" name="Group 2047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38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27729" y="1761307"/>
            <a:ext cx="36747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Maximize </a:t>
            </a:r>
            <a:r>
              <a:rPr lang="en-AU" sz="3600" dirty="0" smtClean="0"/>
              <a:t>number </a:t>
            </a:r>
          </a:p>
          <a:p>
            <a:pPr algn="ctr"/>
            <a:r>
              <a:rPr lang="en-AU" sz="3600" dirty="0" smtClean="0"/>
              <a:t>of populations </a:t>
            </a:r>
            <a:endParaRPr lang="en-AU" sz="3600" dirty="0"/>
          </a:p>
          <a:p>
            <a:pPr algn="ctr"/>
            <a:r>
              <a:rPr lang="en-AU" sz="3600" dirty="0" smtClean="0"/>
              <a:t>in reserves,</a:t>
            </a:r>
            <a:endParaRPr lang="en-AU" sz="3600" dirty="0" smtClean="0"/>
          </a:p>
          <a:p>
            <a:pPr algn="ctr"/>
            <a:r>
              <a:rPr lang="en-AU" sz="3600" dirty="0"/>
              <a:t>s</a:t>
            </a:r>
            <a:r>
              <a:rPr lang="en-AU" sz="3600" dirty="0" smtClean="0"/>
              <a:t>ubject to </a:t>
            </a:r>
            <a:r>
              <a:rPr lang="en-AU" sz="3600" dirty="0" smtClean="0"/>
              <a:t>budget?</a:t>
            </a:r>
            <a:endParaRPr lang="en-AU" sz="3600" dirty="0"/>
          </a:p>
        </p:txBody>
      </p:sp>
      <p:sp>
        <p:nvSpPr>
          <p:cNvPr id="43" name="Oval 42"/>
          <p:cNvSpPr/>
          <p:nvPr/>
        </p:nvSpPr>
        <p:spPr>
          <a:xfrm>
            <a:off x="5046843" y="2402034"/>
            <a:ext cx="1222464" cy="1026871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90" y="2499286"/>
            <a:ext cx="493365" cy="493365"/>
          </a:xfrm>
          <a:prstGeom prst="rect">
            <a:avLst/>
          </a:prstGeom>
          <a:ln w="76200"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3128" y="2819315"/>
            <a:ext cx="502288" cy="502288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0798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257784" y="3791251"/>
            <a:ext cx="785385" cy="65972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6" y="3894499"/>
            <a:ext cx="472932" cy="4729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8749" y="3653556"/>
            <a:ext cx="1098619" cy="935114"/>
            <a:chOff x="4996800" y="3060000"/>
            <a:chExt cx="1098619" cy="935114"/>
          </a:xfrm>
        </p:grpSpPr>
        <p:sp>
          <p:nvSpPr>
            <p:cNvPr id="18" name="Oval 17"/>
            <p:cNvSpPr/>
            <p:nvPr/>
          </p:nvSpPr>
          <p:spPr>
            <a:xfrm>
              <a:off x="4996800" y="3060000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94" y="3221619"/>
              <a:ext cx="685350" cy="68535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30426" y="1380286"/>
            <a:ext cx="36747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Maximize number </a:t>
            </a:r>
          </a:p>
          <a:p>
            <a:pPr algn="ctr"/>
            <a:r>
              <a:rPr lang="en-AU" sz="3600" dirty="0" smtClean="0"/>
              <a:t>of threatened </a:t>
            </a:r>
          </a:p>
          <a:p>
            <a:pPr algn="ctr"/>
            <a:r>
              <a:rPr lang="en-AU" sz="3600" dirty="0" smtClean="0"/>
              <a:t>populations in </a:t>
            </a:r>
          </a:p>
          <a:p>
            <a:pPr algn="ctr"/>
            <a:r>
              <a:rPr lang="en-AU" sz="3600" dirty="0" smtClean="0"/>
              <a:t>reserves,</a:t>
            </a:r>
            <a:endParaRPr lang="en-AU" sz="3600" dirty="0" smtClean="0"/>
          </a:p>
          <a:p>
            <a:pPr algn="ctr"/>
            <a:r>
              <a:rPr lang="en-AU" sz="3600" dirty="0" smtClean="0"/>
              <a:t>subject </a:t>
            </a:r>
            <a:r>
              <a:rPr lang="en-AU" sz="3600" dirty="0" smtClean="0"/>
              <a:t>to </a:t>
            </a:r>
            <a:r>
              <a:rPr lang="en-AU" sz="3600" dirty="0" smtClean="0"/>
              <a:t>budget?</a:t>
            </a:r>
            <a:endParaRPr lang="en-AU" sz="36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3" name="Oval 42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9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257784" y="3791251"/>
            <a:ext cx="785385" cy="659723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6" y="3894499"/>
            <a:ext cx="472932" cy="4729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8749" y="3653556"/>
            <a:ext cx="1098619" cy="935114"/>
            <a:chOff x="4996800" y="3060000"/>
            <a:chExt cx="1098619" cy="935114"/>
          </a:xfrm>
        </p:grpSpPr>
        <p:sp>
          <p:nvSpPr>
            <p:cNvPr id="18" name="Oval 17"/>
            <p:cNvSpPr/>
            <p:nvPr/>
          </p:nvSpPr>
          <p:spPr>
            <a:xfrm>
              <a:off x="4996800" y="3060000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94" y="3221619"/>
              <a:ext cx="685350" cy="68535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100843" y="1665153"/>
            <a:ext cx="40116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Maximize </a:t>
            </a:r>
          </a:p>
          <a:p>
            <a:pPr algn="ctr"/>
            <a:r>
              <a:rPr lang="en-AU" sz="3600" dirty="0" smtClean="0"/>
              <a:t>phylogenetic </a:t>
            </a:r>
          </a:p>
          <a:p>
            <a:pPr algn="ctr"/>
            <a:r>
              <a:rPr lang="en-AU" sz="3600" dirty="0" smtClean="0"/>
              <a:t>diversity in reserves,</a:t>
            </a:r>
          </a:p>
          <a:p>
            <a:pPr algn="ctr"/>
            <a:r>
              <a:rPr lang="en-AU" sz="3600" dirty="0" smtClean="0"/>
              <a:t>subject to budget?</a:t>
            </a:r>
            <a:endParaRPr lang="en-AU" sz="3600" dirty="0"/>
          </a:p>
        </p:txBody>
      </p:sp>
      <p:sp>
        <p:nvSpPr>
          <p:cNvPr id="43" name="Oval 42"/>
          <p:cNvSpPr/>
          <p:nvPr/>
        </p:nvSpPr>
        <p:spPr>
          <a:xfrm>
            <a:off x="5046843" y="2402034"/>
            <a:ext cx="1222464" cy="1026871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90" y="2499286"/>
            <a:ext cx="493365" cy="49336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3128" y="2819315"/>
            <a:ext cx="502288" cy="5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122327" y="1284491"/>
            <a:ext cx="40414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Minimize </a:t>
            </a:r>
            <a:r>
              <a:rPr lang="en-AU" sz="3600" dirty="0" smtClean="0"/>
              <a:t>cost,</a:t>
            </a:r>
            <a:endParaRPr lang="en-AU" sz="3600" dirty="0" smtClean="0"/>
          </a:p>
          <a:p>
            <a:pPr algn="ctr"/>
            <a:r>
              <a:rPr lang="en-AU" sz="3600" dirty="0" smtClean="0"/>
              <a:t>subject to </a:t>
            </a:r>
            <a:r>
              <a:rPr lang="en-AU" sz="3600" dirty="0" smtClean="0"/>
              <a:t>targets to </a:t>
            </a:r>
          </a:p>
          <a:p>
            <a:pPr algn="ctr"/>
            <a:r>
              <a:rPr lang="en-AU" sz="3600" dirty="0" smtClean="0"/>
              <a:t>ensure adequate</a:t>
            </a:r>
          </a:p>
          <a:p>
            <a:pPr algn="ctr"/>
            <a:r>
              <a:rPr lang="en-AU" sz="3600" dirty="0" smtClean="0"/>
              <a:t>representation </a:t>
            </a:r>
          </a:p>
          <a:p>
            <a:pPr algn="ctr"/>
            <a:r>
              <a:rPr lang="en-AU" sz="3600" dirty="0" smtClean="0"/>
              <a:t>in reserves</a:t>
            </a:r>
            <a:r>
              <a:rPr lang="en-AU" sz="3600" dirty="0"/>
              <a:t>?</a:t>
            </a:r>
            <a:endParaRPr lang="en-AU" sz="3600" dirty="0" smtClean="0"/>
          </a:p>
        </p:txBody>
      </p:sp>
      <p:grpSp>
        <p:nvGrpSpPr>
          <p:cNvPr id="45" name="Group 44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6" name="Oval 45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3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31621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Constraints and Penalties</a:t>
            </a:r>
            <a:endParaRPr lang="en-AU" dirty="0"/>
          </a:p>
        </p:txBody>
      </p:sp>
      <p:grpSp>
        <p:nvGrpSpPr>
          <p:cNvPr id="3" name="Group 2"/>
          <p:cNvGrpSpPr/>
          <p:nvPr/>
        </p:nvGrpSpPr>
        <p:grpSpPr>
          <a:xfrm>
            <a:off x="2137352" y="905030"/>
            <a:ext cx="4784628" cy="1723356"/>
            <a:chOff x="2810133" y="905030"/>
            <a:chExt cx="4784628" cy="1723356"/>
          </a:xfrm>
        </p:grpSpPr>
        <p:pic>
          <p:nvPicPr>
            <p:cNvPr id="4104" name="Picture 8" descr="Image result for protected area map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133" y="905030"/>
              <a:ext cx="3066988" cy="1723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121" y="907887"/>
              <a:ext cx="1717640" cy="1717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45533" y="2624939"/>
            <a:ext cx="8568267" cy="2402891"/>
            <a:chOff x="245533" y="2624939"/>
            <a:chExt cx="8568267" cy="2402891"/>
          </a:xfrm>
        </p:grpSpPr>
        <p:pic>
          <p:nvPicPr>
            <p:cNvPr id="4100" name="Picture 4" descr="Image result for fishing map intensit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7" t="2703" r="2773" b="11003"/>
            <a:stretch/>
          </p:blipFill>
          <p:spPr bwMode="auto">
            <a:xfrm>
              <a:off x="245533" y="2626227"/>
              <a:ext cx="2321060" cy="239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landscape resistanc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343" y="2624939"/>
              <a:ext cx="2560457" cy="240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66592" y="2624939"/>
              <a:ext cx="3720215" cy="2381882"/>
              <a:chOff x="1843944" y="1333500"/>
              <a:chExt cx="5456111" cy="3493296"/>
            </a:xfrm>
          </p:grpSpPr>
          <p:pic>
            <p:nvPicPr>
              <p:cNvPr id="11" name="Picture 12" descr="Map showing BLM=0 results in a fragmented solution, BLM=1 results in a spatially compact solution.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3944" y="1333500"/>
                <a:ext cx="5456111" cy="3493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958400" y="1425600"/>
                <a:ext cx="1137600" cy="640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5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8983</TotalTime>
  <Words>516</Words>
  <Application>Microsoft Office PowerPoint</Application>
  <PresentationFormat>On-screen Show (16:9)</PresentationFormat>
  <Paragraphs>187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Rounded MT Bold</vt:lpstr>
      <vt:lpstr>Calibri</vt:lpstr>
      <vt:lpstr>Courier New</vt:lpstr>
      <vt:lpstr>Verdana</vt:lpstr>
      <vt:lpstr>Office Theme</vt:lpstr>
      <vt:lpstr>prioritizr Systematic conservation planning in R R</vt:lpstr>
      <vt:lpstr>Acknowledgements</vt:lpstr>
      <vt:lpstr>PowerPoint Presentation</vt:lpstr>
      <vt:lpstr>PowerPoint Presentation</vt:lpstr>
      <vt:lpstr>Objective</vt:lpstr>
      <vt:lpstr>Objective</vt:lpstr>
      <vt:lpstr>Objective</vt:lpstr>
      <vt:lpstr>Objective</vt:lpstr>
      <vt:lpstr>PowerPoint Presentation</vt:lpstr>
      <vt:lpstr>Decision type</vt:lpstr>
      <vt:lpstr>Solver</vt:lpstr>
      <vt:lpstr>prioritizr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Find optimal solutions, ideally fast</vt:lpstr>
      <vt:lpstr>Insert Richard’s slides here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714</cp:revision>
  <dcterms:created xsi:type="dcterms:W3CDTF">2006-08-16T00:00:00Z</dcterms:created>
  <dcterms:modified xsi:type="dcterms:W3CDTF">2019-03-12T16:09:46Z</dcterms:modified>
</cp:coreProperties>
</file>